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7" r:id="rId3"/>
    <p:sldId id="258" r:id="rId4"/>
    <p:sldId id="259" r:id="rId5"/>
    <p:sldId id="260" r:id="rId6"/>
    <p:sldId id="261" r:id="rId7"/>
    <p:sldId id="263" r:id="rId8"/>
    <p:sldId id="262" r:id="rId9"/>
    <p:sldId id="264" r:id="rId10"/>
    <p:sldId id="265"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132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ru-RU" smtClean="0"/>
              <a:t>Образец заголовка</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3799D24B-7892-4A0F-AE9D-CE9FD6BA1BF9}" type="datetimeFigureOut">
              <a:rPr lang="ru-RU" smtClean="0"/>
              <a:t>07.12.2020</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5733F2FE-E9EA-4CF8-ADEF-B8E50B5CA57B}" type="slidenum">
              <a:rPr lang="ru-RU" smtClean="0"/>
              <a:t>‹#›</a:t>
            </a:fld>
            <a:endParaRPr lang="ru-RU" dirty="0"/>
          </a:p>
        </p:txBody>
      </p:sp>
    </p:spTree>
    <p:extLst>
      <p:ext uri="{BB962C8B-B14F-4D97-AF65-F5344CB8AC3E}">
        <p14:creationId xmlns:p14="http://schemas.microsoft.com/office/powerpoint/2010/main" val="12790363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3799D24B-7892-4A0F-AE9D-CE9FD6BA1BF9}" type="datetimeFigureOut">
              <a:rPr lang="ru-RU" smtClean="0"/>
              <a:t>07.12.2020</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5733F2FE-E9EA-4CF8-ADEF-B8E50B5CA57B}" type="slidenum">
              <a:rPr lang="ru-RU" smtClean="0"/>
              <a:t>‹#›</a:t>
            </a:fld>
            <a:endParaRPr lang="ru-RU" dirty="0"/>
          </a:p>
        </p:txBody>
      </p:sp>
    </p:spTree>
    <p:extLst>
      <p:ext uri="{BB962C8B-B14F-4D97-AF65-F5344CB8AC3E}">
        <p14:creationId xmlns:p14="http://schemas.microsoft.com/office/powerpoint/2010/main" val="28029686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3799D24B-7892-4A0F-AE9D-CE9FD6BA1BF9}" type="datetimeFigureOut">
              <a:rPr lang="ru-RU" smtClean="0"/>
              <a:t>07.12.2020</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5733F2FE-E9EA-4CF8-ADEF-B8E50B5CA57B}" type="slidenum">
              <a:rPr lang="ru-RU" smtClean="0"/>
              <a:t>‹#›</a:t>
            </a:fld>
            <a:endParaRPr lang="ru-RU" dirty="0"/>
          </a:p>
        </p:txBody>
      </p:sp>
    </p:spTree>
    <p:extLst>
      <p:ext uri="{BB962C8B-B14F-4D97-AF65-F5344CB8AC3E}">
        <p14:creationId xmlns:p14="http://schemas.microsoft.com/office/powerpoint/2010/main" val="15735598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3799D24B-7892-4A0F-AE9D-CE9FD6BA1BF9}" type="datetimeFigureOut">
              <a:rPr lang="ru-RU" smtClean="0"/>
              <a:t>07.12.2020</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5733F2FE-E9EA-4CF8-ADEF-B8E50B5CA57B}" type="slidenum">
              <a:rPr lang="ru-RU" smtClean="0"/>
              <a:t>‹#›</a:t>
            </a:fld>
            <a:endParaRPr lang="ru-RU" dirty="0"/>
          </a:p>
        </p:txBody>
      </p:sp>
    </p:spTree>
    <p:extLst>
      <p:ext uri="{BB962C8B-B14F-4D97-AF65-F5344CB8AC3E}">
        <p14:creationId xmlns:p14="http://schemas.microsoft.com/office/powerpoint/2010/main" val="2416077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ru-RU" smtClean="0"/>
              <a:t>Образец заголовка</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3799D24B-7892-4A0F-AE9D-CE9FD6BA1BF9}" type="datetimeFigureOut">
              <a:rPr lang="ru-RU" smtClean="0"/>
              <a:t>07.12.2020</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5733F2FE-E9EA-4CF8-ADEF-B8E50B5CA57B}" type="slidenum">
              <a:rPr lang="ru-RU" smtClean="0"/>
              <a:t>‹#›</a:t>
            </a:fld>
            <a:endParaRPr lang="ru-RU" dirty="0"/>
          </a:p>
        </p:txBody>
      </p:sp>
    </p:spTree>
    <p:extLst>
      <p:ext uri="{BB962C8B-B14F-4D97-AF65-F5344CB8AC3E}">
        <p14:creationId xmlns:p14="http://schemas.microsoft.com/office/powerpoint/2010/main" val="14160244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3799D24B-7892-4A0F-AE9D-CE9FD6BA1BF9}" type="datetimeFigureOut">
              <a:rPr lang="ru-RU" smtClean="0"/>
              <a:t>07.12.2020</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5733F2FE-E9EA-4CF8-ADEF-B8E50B5CA57B}" type="slidenum">
              <a:rPr lang="ru-RU" smtClean="0"/>
              <a:t>‹#›</a:t>
            </a:fld>
            <a:endParaRPr lang="ru-RU" dirty="0"/>
          </a:p>
        </p:txBody>
      </p:sp>
    </p:spTree>
    <p:extLst>
      <p:ext uri="{BB962C8B-B14F-4D97-AF65-F5344CB8AC3E}">
        <p14:creationId xmlns:p14="http://schemas.microsoft.com/office/powerpoint/2010/main" val="31801431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29842" y="2505075"/>
            <a:ext cx="3868340"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29150" y="2505075"/>
            <a:ext cx="3887391"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3799D24B-7892-4A0F-AE9D-CE9FD6BA1BF9}" type="datetimeFigureOut">
              <a:rPr lang="ru-RU" smtClean="0"/>
              <a:t>07.12.2020</a:t>
            </a:fld>
            <a:endParaRPr lang="ru-RU" dirty="0"/>
          </a:p>
        </p:txBody>
      </p:sp>
      <p:sp>
        <p:nvSpPr>
          <p:cNvPr id="8" name="Footer Placeholder 7"/>
          <p:cNvSpPr>
            <a:spLocks noGrp="1"/>
          </p:cNvSpPr>
          <p:nvPr>
            <p:ph type="ftr" sz="quarter" idx="11"/>
          </p:nvPr>
        </p:nvSpPr>
        <p:spPr/>
        <p:txBody>
          <a:bodyPr/>
          <a:lstStyle/>
          <a:p>
            <a:endParaRPr lang="ru-RU" dirty="0"/>
          </a:p>
        </p:txBody>
      </p:sp>
      <p:sp>
        <p:nvSpPr>
          <p:cNvPr id="9" name="Slide Number Placeholder 8"/>
          <p:cNvSpPr>
            <a:spLocks noGrp="1"/>
          </p:cNvSpPr>
          <p:nvPr>
            <p:ph type="sldNum" sz="quarter" idx="12"/>
          </p:nvPr>
        </p:nvSpPr>
        <p:spPr/>
        <p:txBody>
          <a:bodyPr/>
          <a:lstStyle/>
          <a:p>
            <a:fld id="{5733F2FE-E9EA-4CF8-ADEF-B8E50B5CA57B}" type="slidenum">
              <a:rPr lang="ru-RU" smtClean="0"/>
              <a:t>‹#›</a:t>
            </a:fld>
            <a:endParaRPr lang="ru-RU" dirty="0"/>
          </a:p>
        </p:txBody>
      </p:sp>
    </p:spTree>
    <p:extLst>
      <p:ext uri="{BB962C8B-B14F-4D97-AF65-F5344CB8AC3E}">
        <p14:creationId xmlns:p14="http://schemas.microsoft.com/office/powerpoint/2010/main" val="13559488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3799D24B-7892-4A0F-AE9D-CE9FD6BA1BF9}" type="datetimeFigureOut">
              <a:rPr lang="ru-RU" smtClean="0"/>
              <a:t>07.12.2020</a:t>
            </a:fld>
            <a:endParaRPr lang="ru-RU" dirty="0"/>
          </a:p>
        </p:txBody>
      </p:sp>
      <p:sp>
        <p:nvSpPr>
          <p:cNvPr id="4" name="Footer Placeholder 3"/>
          <p:cNvSpPr>
            <a:spLocks noGrp="1"/>
          </p:cNvSpPr>
          <p:nvPr>
            <p:ph type="ftr" sz="quarter" idx="11"/>
          </p:nvPr>
        </p:nvSpPr>
        <p:spPr/>
        <p:txBody>
          <a:bodyPr/>
          <a:lstStyle/>
          <a:p>
            <a:endParaRPr lang="ru-RU" dirty="0"/>
          </a:p>
        </p:txBody>
      </p:sp>
      <p:sp>
        <p:nvSpPr>
          <p:cNvPr id="5" name="Slide Number Placeholder 4"/>
          <p:cNvSpPr>
            <a:spLocks noGrp="1"/>
          </p:cNvSpPr>
          <p:nvPr>
            <p:ph type="sldNum" sz="quarter" idx="12"/>
          </p:nvPr>
        </p:nvSpPr>
        <p:spPr/>
        <p:txBody>
          <a:bodyPr/>
          <a:lstStyle/>
          <a:p>
            <a:fld id="{5733F2FE-E9EA-4CF8-ADEF-B8E50B5CA57B}" type="slidenum">
              <a:rPr lang="ru-RU" smtClean="0"/>
              <a:t>‹#›</a:t>
            </a:fld>
            <a:endParaRPr lang="ru-RU" dirty="0"/>
          </a:p>
        </p:txBody>
      </p:sp>
    </p:spTree>
    <p:extLst>
      <p:ext uri="{BB962C8B-B14F-4D97-AF65-F5344CB8AC3E}">
        <p14:creationId xmlns:p14="http://schemas.microsoft.com/office/powerpoint/2010/main" val="26333513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99D24B-7892-4A0F-AE9D-CE9FD6BA1BF9}" type="datetimeFigureOut">
              <a:rPr lang="ru-RU" smtClean="0"/>
              <a:t>07.12.2020</a:t>
            </a:fld>
            <a:endParaRPr lang="ru-RU" dirty="0"/>
          </a:p>
        </p:txBody>
      </p:sp>
      <p:sp>
        <p:nvSpPr>
          <p:cNvPr id="3" name="Footer Placeholder 2"/>
          <p:cNvSpPr>
            <a:spLocks noGrp="1"/>
          </p:cNvSpPr>
          <p:nvPr>
            <p:ph type="ftr" sz="quarter" idx="11"/>
          </p:nvPr>
        </p:nvSpPr>
        <p:spPr/>
        <p:txBody>
          <a:bodyPr/>
          <a:lstStyle/>
          <a:p>
            <a:endParaRPr lang="ru-RU" dirty="0"/>
          </a:p>
        </p:txBody>
      </p:sp>
      <p:sp>
        <p:nvSpPr>
          <p:cNvPr id="4" name="Slide Number Placeholder 3"/>
          <p:cNvSpPr>
            <a:spLocks noGrp="1"/>
          </p:cNvSpPr>
          <p:nvPr>
            <p:ph type="sldNum" sz="quarter" idx="12"/>
          </p:nvPr>
        </p:nvSpPr>
        <p:spPr/>
        <p:txBody>
          <a:bodyPr/>
          <a:lstStyle/>
          <a:p>
            <a:fld id="{5733F2FE-E9EA-4CF8-ADEF-B8E50B5CA57B}" type="slidenum">
              <a:rPr lang="ru-RU" smtClean="0"/>
              <a:t>‹#›</a:t>
            </a:fld>
            <a:endParaRPr lang="ru-RU" dirty="0"/>
          </a:p>
        </p:txBody>
      </p:sp>
    </p:spTree>
    <p:extLst>
      <p:ext uri="{BB962C8B-B14F-4D97-AF65-F5344CB8AC3E}">
        <p14:creationId xmlns:p14="http://schemas.microsoft.com/office/powerpoint/2010/main" val="33062948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smtClean="0"/>
              <a:t>Образец заголовка</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3799D24B-7892-4A0F-AE9D-CE9FD6BA1BF9}" type="datetimeFigureOut">
              <a:rPr lang="ru-RU" smtClean="0"/>
              <a:t>07.12.2020</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5733F2FE-E9EA-4CF8-ADEF-B8E50B5CA57B}" type="slidenum">
              <a:rPr lang="ru-RU" smtClean="0"/>
              <a:t>‹#›</a:t>
            </a:fld>
            <a:endParaRPr lang="ru-RU" dirty="0"/>
          </a:p>
        </p:txBody>
      </p:sp>
    </p:spTree>
    <p:extLst>
      <p:ext uri="{BB962C8B-B14F-4D97-AF65-F5344CB8AC3E}">
        <p14:creationId xmlns:p14="http://schemas.microsoft.com/office/powerpoint/2010/main" val="11463802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dirty="0" smtClean="0"/>
              <a:t>Вставка рисунка</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3799D24B-7892-4A0F-AE9D-CE9FD6BA1BF9}" type="datetimeFigureOut">
              <a:rPr lang="ru-RU" smtClean="0"/>
              <a:t>07.12.2020</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5733F2FE-E9EA-4CF8-ADEF-B8E50B5CA57B}" type="slidenum">
              <a:rPr lang="ru-RU" smtClean="0"/>
              <a:t>‹#›</a:t>
            </a:fld>
            <a:endParaRPr lang="ru-RU" dirty="0"/>
          </a:p>
        </p:txBody>
      </p:sp>
    </p:spTree>
    <p:extLst>
      <p:ext uri="{BB962C8B-B14F-4D97-AF65-F5344CB8AC3E}">
        <p14:creationId xmlns:p14="http://schemas.microsoft.com/office/powerpoint/2010/main" val="12917240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99D24B-7892-4A0F-AE9D-CE9FD6BA1BF9}" type="datetimeFigureOut">
              <a:rPr lang="ru-RU" smtClean="0"/>
              <a:t>07.12.2020</a:t>
            </a:fld>
            <a:endParaRPr lang="ru-RU"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33F2FE-E9EA-4CF8-ADEF-B8E50B5CA57B}" type="slidenum">
              <a:rPr lang="ru-RU" smtClean="0"/>
              <a:t>‹#›</a:t>
            </a:fld>
            <a:endParaRPr lang="ru-RU" dirty="0"/>
          </a:p>
        </p:txBody>
      </p:sp>
    </p:spTree>
    <p:extLst>
      <p:ext uri="{BB962C8B-B14F-4D97-AF65-F5344CB8AC3E}">
        <p14:creationId xmlns:p14="http://schemas.microsoft.com/office/powerpoint/2010/main" val="413056367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fontScale="90000"/>
          </a:bodyPr>
          <a:lstStyle/>
          <a:p>
            <a:r>
              <a:rPr lang="ru-RU" b="1" dirty="0">
                <a:solidFill>
                  <a:srgbClr val="0070C0"/>
                </a:solidFill>
              </a:rPr>
              <a:t>Геохронологическая шкала</a:t>
            </a:r>
            <a:r>
              <a:rPr lang="ru-RU" dirty="0"/>
              <a:t/>
            </a:r>
            <a:br>
              <a:rPr lang="ru-RU" dirty="0"/>
            </a:br>
            <a:endParaRPr lang="ru-RU" dirty="0"/>
          </a:p>
        </p:txBody>
      </p:sp>
      <p:sp>
        <p:nvSpPr>
          <p:cNvPr id="3" name="Подзаголовок 2"/>
          <p:cNvSpPr>
            <a:spLocks noGrp="1"/>
          </p:cNvSpPr>
          <p:nvPr>
            <p:ph type="subTitle" idx="1"/>
          </p:nvPr>
        </p:nvSpPr>
        <p:spPr/>
        <p:txBody>
          <a:bodyPr>
            <a:normAutofit/>
          </a:bodyPr>
          <a:lstStyle/>
          <a:p>
            <a:r>
              <a:rPr lang="ru-RU" sz="2800" dirty="0" smtClean="0">
                <a:solidFill>
                  <a:srgbClr val="00B050"/>
                </a:solidFill>
              </a:rPr>
              <a:t>Восемь основных геологических периодов развития Земли</a:t>
            </a:r>
            <a:endParaRPr lang="ru-RU" sz="2800" dirty="0">
              <a:solidFill>
                <a:srgbClr val="00B050"/>
              </a:solidFill>
            </a:endParaRPr>
          </a:p>
        </p:txBody>
      </p:sp>
      <p:sp>
        <p:nvSpPr>
          <p:cNvPr id="9" name="Стрелка вправо 8">
            <a:hlinkClick r:id="" action="ppaction://hlinkshowjump?jump=nextslide">
              <a:snd r:embed="rId2" name="click.wav"/>
            </a:hlinkClick>
          </p:cNvPr>
          <p:cNvSpPr/>
          <p:nvPr/>
        </p:nvSpPr>
        <p:spPr>
          <a:xfrm>
            <a:off x="8268789" y="6204857"/>
            <a:ext cx="600892" cy="4310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46602410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5587" y="2664189"/>
            <a:ext cx="7886700" cy="1325563"/>
          </a:xfrm>
        </p:spPr>
        <p:txBody>
          <a:bodyPr/>
          <a:lstStyle/>
          <a:p>
            <a:pPr algn="ctr"/>
            <a:r>
              <a:rPr lang="ru-RU" dirty="0" smtClean="0">
                <a:solidFill>
                  <a:srgbClr val="0070C0"/>
                </a:solidFill>
                <a:latin typeface="Arial Black" panose="020B0A04020102020204" pitchFamily="34" charset="0"/>
              </a:rPr>
              <a:t>Конец урока</a:t>
            </a:r>
            <a:endParaRPr lang="ru-RU" dirty="0">
              <a:solidFill>
                <a:srgbClr val="0070C0"/>
              </a:solidFill>
              <a:latin typeface="Arial Black" panose="020B0A04020102020204" pitchFamily="34" charset="0"/>
            </a:endParaRPr>
          </a:p>
        </p:txBody>
      </p:sp>
      <p:cxnSp>
        <p:nvCxnSpPr>
          <p:cNvPr id="4" name="Прямая соединительная линия 3"/>
          <p:cNvCxnSpPr/>
          <p:nvPr/>
        </p:nvCxnSpPr>
        <p:spPr>
          <a:xfrm>
            <a:off x="457200" y="1763486"/>
            <a:ext cx="813816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Прямая соединительная линия 4"/>
          <p:cNvCxnSpPr/>
          <p:nvPr/>
        </p:nvCxnSpPr>
        <p:spPr>
          <a:xfrm>
            <a:off x="364127" y="5185955"/>
            <a:ext cx="8138160"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7328263" y="6197493"/>
            <a:ext cx="2708910" cy="461665"/>
          </a:xfrm>
          <a:prstGeom prst="rect">
            <a:avLst/>
          </a:prstGeom>
          <a:noFill/>
        </p:spPr>
        <p:txBody>
          <a:bodyPr wrap="square" rtlCol="0">
            <a:spAutoFit/>
          </a:bodyPr>
          <a:lstStyle/>
          <a:p>
            <a:r>
              <a:rPr lang="ru-RU" sz="2400" b="1" dirty="0" smtClean="0">
                <a:ln w="0"/>
                <a:solidFill>
                  <a:srgbClr val="00B0F0"/>
                </a:solidFill>
              </a:rPr>
              <a:t>Источник</a:t>
            </a:r>
            <a:endParaRPr lang="ru-RU" sz="2400" b="1" dirty="0">
              <a:ln w="0"/>
              <a:solidFill>
                <a:srgbClr val="00B0F0"/>
              </a:solidFill>
            </a:endParaRPr>
          </a:p>
        </p:txBody>
      </p:sp>
      <p:sp>
        <p:nvSpPr>
          <p:cNvPr id="7" name="Стрелка вправо 6">
            <a:hlinkClick r:id="" action="ppaction://hlinkshowjump?jump=previousslide">
              <a:snd r:embed="rId2" name="click.wav"/>
            </a:hlinkClick>
          </p:cNvPr>
          <p:cNvSpPr/>
          <p:nvPr/>
        </p:nvSpPr>
        <p:spPr>
          <a:xfrm flipH="1">
            <a:off x="274319" y="6204857"/>
            <a:ext cx="600892" cy="4310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746127477"/>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130629"/>
            <a:ext cx="7886700" cy="1502228"/>
          </a:xfrm>
        </p:spPr>
        <p:txBody>
          <a:bodyPr>
            <a:normAutofit/>
          </a:bodyPr>
          <a:lstStyle/>
          <a:p>
            <a:r>
              <a:rPr lang="ru-RU" sz="1600" b="1" dirty="0"/>
              <a:t>Катархе́й (греч. κατἀρχαῖος — «ниже древнейшего», также гадей (англ. Hadean), хэдий, азой, антезой, преархей, приской — геологический эон, интервал геологического времени, предшествовавший архею. Осадочные породы из катархея неизвестны, однако часть древней катархейской коры в виде основных и ультраосновных вулканических и интрузивных пород возрастом примерно 4,4 млрд лет была найдена в Канаде на восточном берегу Гудзонова залива</a:t>
            </a:r>
            <a:r>
              <a:rPr lang="ru-RU" sz="1600" dirty="0"/>
              <a:t>.</a:t>
            </a: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00066" y="1773373"/>
            <a:ext cx="6543868" cy="4911715"/>
          </a:xfrm>
        </p:spPr>
      </p:pic>
      <p:cxnSp>
        <p:nvCxnSpPr>
          <p:cNvPr id="6" name="Прямая соединительная линия 5"/>
          <p:cNvCxnSpPr/>
          <p:nvPr/>
        </p:nvCxnSpPr>
        <p:spPr>
          <a:xfrm>
            <a:off x="326571" y="1632857"/>
            <a:ext cx="7981406"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Стрелка вправо 7">
            <a:hlinkClick r:id="" action="ppaction://hlinkshowjump?jump=nextslide">
              <a:snd r:embed="rId3" name="click.wav"/>
            </a:hlinkClick>
          </p:cNvPr>
          <p:cNvSpPr/>
          <p:nvPr/>
        </p:nvSpPr>
        <p:spPr>
          <a:xfrm>
            <a:off x="8268789" y="6204857"/>
            <a:ext cx="600892" cy="4310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трелка вправо 9">
            <a:hlinkClick r:id="" action="ppaction://hlinkshowjump?jump=previousslide">
              <a:snd r:embed="rId3" name="click.wav"/>
            </a:hlinkClick>
          </p:cNvPr>
          <p:cNvSpPr/>
          <p:nvPr/>
        </p:nvSpPr>
        <p:spPr>
          <a:xfrm flipH="1">
            <a:off x="274319" y="6204857"/>
            <a:ext cx="600892" cy="4310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95160044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104504"/>
            <a:ext cx="7886700" cy="1423850"/>
          </a:xfrm>
        </p:spPr>
        <p:txBody>
          <a:bodyPr>
            <a:normAutofit fontScale="90000"/>
          </a:bodyPr>
          <a:lstStyle/>
          <a:p>
            <a:r>
              <a:rPr lang="ru-RU" sz="1600" b="1" dirty="0"/>
              <a:t>Архейский эон, архей (др.-греч. ἀρχαῖος — «древний») — один из четырёх эонов истории Земли, охватывающий время от 4,0 до 2,5 млрд лет назад. Самый древний этап жизни Земли начался по окончании Поздней тяжёлой бомбардировки около 3,8 млрд лет назад и продолжался до Кислородного события около 2,5 млрд лет назад. Архей охватывает период от первых сохранившихся цельных горных пород, уже имевших следы развитой прокариотической жизни в форме полноценных бактериальных матов, до возникновения эукариот.</a:t>
            </a: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13854" y="1672045"/>
            <a:ext cx="6711695" cy="5029200"/>
          </a:xfrm>
        </p:spPr>
      </p:pic>
      <p:cxnSp>
        <p:nvCxnSpPr>
          <p:cNvPr id="6" name="Прямая соединительная линия 5"/>
          <p:cNvCxnSpPr/>
          <p:nvPr/>
        </p:nvCxnSpPr>
        <p:spPr>
          <a:xfrm>
            <a:off x="522515" y="1543822"/>
            <a:ext cx="7811589"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Стрелка вправо 7">
            <a:hlinkClick r:id="" action="ppaction://hlinkshowjump?jump=nextslide">
              <a:snd r:embed="rId3" name="click.wav"/>
            </a:hlinkClick>
          </p:cNvPr>
          <p:cNvSpPr/>
          <p:nvPr/>
        </p:nvSpPr>
        <p:spPr>
          <a:xfrm>
            <a:off x="8268789" y="6204857"/>
            <a:ext cx="600892" cy="4310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трелка вправо 8">
            <a:hlinkClick r:id="" action="ppaction://hlinkshowjump?jump=previousslide">
              <a:snd r:embed="rId3" name="click.wav"/>
            </a:hlinkClick>
          </p:cNvPr>
          <p:cNvSpPr/>
          <p:nvPr/>
        </p:nvSpPr>
        <p:spPr>
          <a:xfrm flipH="1">
            <a:off x="295848" y="6204857"/>
            <a:ext cx="600892" cy="4310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43731487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182881"/>
            <a:ext cx="7886700" cy="1188720"/>
          </a:xfrm>
        </p:spPr>
        <p:txBody>
          <a:bodyPr>
            <a:normAutofit/>
          </a:bodyPr>
          <a:lstStyle/>
          <a:p>
            <a:r>
              <a:rPr lang="ru-RU" sz="1600" b="1" dirty="0"/>
              <a:t>Палеопротерозо́й — геологическая эра, часть протерозоя, начавшаяся 2,5 миллиарда лет назад и окончившаяся 1,6 миллиарда лет назад. В это время происходит первая стабилизация континентов и появление эукариот. В начале палеопротерозоя произошло одно из самых сильных вымираний, произошедшее из-за фотосинтезирующих существ — кислородная катастрофа.</a:t>
            </a: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56592" y="1528355"/>
            <a:ext cx="6830815" cy="5123112"/>
          </a:xfrm>
        </p:spPr>
      </p:pic>
      <p:cxnSp>
        <p:nvCxnSpPr>
          <p:cNvPr id="6" name="Прямая соединительная линия 5"/>
          <p:cNvCxnSpPr/>
          <p:nvPr/>
        </p:nvCxnSpPr>
        <p:spPr>
          <a:xfrm>
            <a:off x="628650" y="1371601"/>
            <a:ext cx="7718516"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Стрелка вправо 6">
            <a:hlinkClick r:id="" action="ppaction://hlinkshowjump?jump=nextslide">
              <a:snd r:embed="rId3" name="click.wav"/>
            </a:hlinkClick>
          </p:cNvPr>
          <p:cNvSpPr/>
          <p:nvPr/>
        </p:nvSpPr>
        <p:spPr>
          <a:xfrm>
            <a:off x="8268789" y="6204857"/>
            <a:ext cx="600892" cy="4310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Стрелка вправо 7">
            <a:hlinkClick r:id="" action="ppaction://hlinkshowjump?jump=previousslide">
              <a:snd r:embed="rId3" name="click.wav"/>
            </a:hlinkClick>
          </p:cNvPr>
          <p:cNvSpPr/>
          <p:nvPr/>
        </p:nvSpPr>
        <p:spPr>
          <a:xfrm flipH="1">
            <a:off x="262888" y="6204857"/>
            <a:ext cx="600892" cy="4310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010888008"/>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143692"/>
            <a:ext cx="7886700" cy="1319348"/>
          </a:xfrm>
        </p:spPr>
        <p:txBody>
          <a:bodyPr>
            <a:normAutofit fontScale="90000"/>
          </a:bodyPr>
          <a:lstStyle/>
          <a:p>
            <a:r>
              <a:rPr lang="ru-RU" sz="1600" b="1" dirty="0"/>
              <a:t>Мезопротерозо́й — геологическая эра, часть протерозоя, начавшаяся 1,6 миллиарда лет назад и окончившаяся 1 миллиард лет назад. Континенты существовали и в палеопротерозое, но мы мало знаем о них. Континентальные массы мезопротерозоя более или менее те же самые, что и сегодня. Основными событиями этой эпохи являются формирование суперконтинента Родиния, распад суперконтинента Колумбия и эволюция полового размножения. Мезопротерозой разделён на три периода: Калимий, Эктазий и Стений.</a:t>
            </a: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89787" y="1642744"/>
            <a:ext cx="6764426" cy="5071564"/>
          </a:xfrm>
        </p:spPr>
      </p:pic>
      <p:cxnSp>
        <p:nvCxnSpPr>
          <p:cNvPr id="6" name="Прямая соединительная линия 5"/>
          <p:cNvCxnSpPr/>
          <p:nvPr/>
        </p:nvCxnSpPr>
        <p:spPr>
          <a:xfrm>
            <a:off x="628650" y="1463040"/>
            <a:ext cx="7614013"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Стрелка вправо 6">
            <a:hlinkClick r:id="" action="ppaction://hlinkshowjump?jump=nextslide">
              <a:snd r:embed="rId3" name="click.wav"/>
            </a:hlinkClick>
          </p:cNvPr>
          <p:cNvSpPr/>
          <p:nvPr/>
        </p:nvSpPr>
        <p:spPr>
          <a:xfrm>
            <a:off x="8268789" y="6204857"/>
            <a:ext cx="600892" cy="4310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Стрелка вправо 7">
            <a:hlinkClick r:id="" action="ppaction://hlinkshowjump?jump=previousslide">
              <a:snd r:embed="rId3" name="click.wav"/>
            </a:hlinkClick>
          </p:cNvPr>
          <p:cNvSpPr/>
          <p:nvPr/>
        </p:nvSpPr>
        <p:spPr>
          <a:xfrm flipH="1">
            <a:off x="274319" y="6204857"/>
            <a:ext cx="600892" cy="4310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73201097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104505"/>
            <a:ext cx="7886700" cy="1219034"/>
          </a:xfrm>
        </p:spPr>
        <p:txBody>
          <a:bodyPr>
            <a:normAutofit fontScale="90000"/>
          </a:bodyPr>
          <a:lstStyle/>
          <a:p>
            <a:r>
              <a:rPr lang="ru-RU" sz="1600" b="1" dirty="0"/>
              <a:t>Неопротерозой (англ. Neoproterozoic Era, от др.-греч. νέος — «новый» + πρότερος «первый, старший» + ζωή «жизнь») — геологическая эра, последняя эра протерозоя, начавшаяся 1 млрд лет назад и завершившаяся 541 млн лет назад. С геологической точки зрения характеризуется распадом древнего суперконтинента Родиния как минимум на 8 фрагментов, в связи с чем прекращает существование древний суперокеан Мировия. Во время криогения наступило самое масштабное оледенение Земли — льды достигали экватора (Земля-снежок).</a:t>
            </a: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52344" y="1628669"/>
            <a:ext cx="6839312" cy="5131608"/>
          </a:xfrm>
        </p:spPr>
      </p:pic>
      <p:cxnSp>
        <p:nvCxnSpPr>
          <p:cNvPr id="6" name="Прямая соединительная линия 5"/>
          <p:cNvCxnSpPr/>
          <p:nvPr/>
        </p:nvCxnSpPr>
        <p:spPr>
          <a:xfrm>
            <a:off x="496389" y="1476103"/>
            <a:ext cx="7798525"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Стрелка вправо 6">
            <a:hlinkClick r:id="" action="ppaction://hlinkshowjump?jump=nextslide">
              <a:snd r:embed="rId3" name="click.wav"/>
            </a:hlinkClick>
          </p:cNvPr>
          <p:cNvSpPr/>
          <p:nvPr/>
        </p:nvSpPr>
        <p:spPr>
          <a:xfrm>
            <a:off x="8268789" y="6204857"/>
            <a:ext cx="600892" cy="4310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Стрелка вправо 7">
            <a:hlinkClick r:id="" action="ppaction://hlinkshowjump?jump=previousslide">
              <a:snd r:embed="rId3" name="click.wav"/>
            </a:hlinkClick>
          </p:cNvPr>
          <p:cNvSpPr/>
          <p:nvPr/>
        </p:nvSpPr>
        <p:spPr>
          <a:xfrm flipH="1">
            <a:off x="274319" y="6204857"/>
            <a:ext cx="600892" cy="4310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79160437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156754"/>
            <a:ext cx="7886700" cy="1136469"/>
          </a:xfrm>
        </p:spPr>
        <p:txBody>
          <a:bodyPr>
            <a:normAutofit fontScale="90000"/>
          </a:bodyPr>
          <a:lstStyle/>
          <a:p>
            <a:r>
              <a:rPr lang="ru-RU" sz="1600" b="1" dirty="0"/>
              <a:t>Мезозо́й, или мезозо́йская эра, MZ (от др.-греч. μέσος «средний» + ζωή «жизнь») — геологическая эра, которая продолжалась от 251,902 ± 0,024 млн лет назад до 66,0 млн лет назад (всего около 186 млн лет). Впервые эту эру выделил британский геолог Джон Филлипс в 1841 году. Мезозой следовал за палеозоем и предшествовал кайнозою. Вместе эти три эры составляют фанерозойский эон. Мезозойская эра делится на три периода: триасовый, юрский и меловой.</a:t>
            </a: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3504" y="1528356"/>
            <a:ext cx="6859792" cy="5146764"/>
          </a:xfrm>
        </p:spPr>
      </p:pic>
      <p:cxnSp>
        <p:nvCxnSpPr>
          <p:cNvPr id="6" name="Прямая соединительная линия 5"/>
          <p:cNvCxnSpPr/>
          <p:nvPr/>
        </p:nvCxnSpPr>
        <p:spPr>
          <a:xfrm>
            <a:off x="509451" y="1410789"/>
            <a:ext cx="7485018"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Стрелка вправо 6">
            <a:hlinkClick r:id="" action="ppaction://hlinkshowjump?jump=nextslide">
              <a:snd r:embed="rId3" name="click.wav"/>
            </a:hlinkClick>
          </p:cNvPr>
          <p:cNvSpPr/>
          <p:nvPr/>
        </p:nvSpPr>
        <p:spPr>
          <a:xfrm>
            <a:off x="8214904" y="6244046"/>
            <a:ext cx="600892" cy="4310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Стрелка вправо 7">
            <a:hlinkClick r:id="" action="ppaction://hlinkshowjump?jump=previousslide">
              <a:snd r:embed="rId3" name="click.wav"/>
            </a:hlinkClick>
          </p:cNvPr>
          <p:cNvSpPr/>
          <p:nvPr/>
        </p:nvSpPr>
        <p:spPr>
          <a:xfrm flipH="1">
            <a:off x="40820" y="6204857"/>
            <a:ext cx="600892" cy="4310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98370614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130630"/>
            <a:ext cx="7886700" cy="1240970"/>
          </a:xfrm>
        </p:spPr>
        <p:txBody>
          <a:bodyPr>
            <a:normAutofit fontScale="90000"/>
          </a:bodyPr>
          <a:lstStyle/>
          <a:p>
            <a:r>
              <a:rPr lang="ru-RU" sz="1600" b="1" dirty="0"/>
              <a:t>Палеозо́йская э́ра, палеозо́й, PZ (от греч. πᾰλαιός — древний, ζωή — жизнь) — геологическая эра в истории планеты Земля, известная как эра древней жизни. Первая эра фанерозойского эона. Следует за неопротерозойской эрой и предшествует мезозойской. Началась 541,0 ± 1,0 миллион лет назад и закончилась 251,902 ± 0,024 млн лет назад. Таким образом, она продолжалась около 289 млн лет. Делится на 6 периодов: кембрий, ордовик, силур, девон, карбон и пермь.</a:t>
            </a:r>
          </a:p>
        </p:txBody>
      </p:sp>
      <p:pic>
        <p:nvPicPr>
          <p:cNvPr id="6" name="Объект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75657" y="1525882"/>
            <a:ext cx="6865650" cy="5149238"/>
          </a:xfrm>
        </p:spPr>
      </p:pic>
      <p:cxnSp>
        <p:nvCxnSpPr>
          <p:cNvPr id="5" name="Прямая соединительная линия 4"/>
          <p:cNvCxnSpPr/>
          <p:nvPr/>
        </p:nvCxnSpPr>
        <p:spPr>
          <a:xfrm>
            <a:off x="470263" y="1371600"/>
            <a:ext cx="8216537"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Стрелка вправо 6">
            <a:hlinkClick r:id="" action="ppaction://hlinkshowjump?jump=nextslide">
              <a:snd r:embed="rId3" name="click.wav"/>
            </a:hlinkClick>
          </p:cNvPr>
          <p:cNvSpPr/>
          <p:nvPr/>
        </p:nvSpPr>
        <p:spPr>
          <a:xfrm>
            <a:off x="8268789" y="6165668"/>
            <a:ext cx="600892" cy="4310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Стрелка вправо 7">
            <a:hlinkClick r:id="" action="ppaction://hlinkshowjump?jump=previousslide">
              <a:snd r:embed="rId3" name="click.wav"/>
            </a:hlinkClick>
          </p:cNvPr>
          <p:cNvSpPr/>
          <p:nvPr/>
        </p:nvSpPr>
        <p:spPr>
          <a:xfrm flipH="1">
            <a:off x="199767" y="6165668"/>
            <a:ext cx="600892" cy="4310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37280041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195944"/>
            <a:ext cx="7886700" cy="796834"/>
          </a:xfrm>
        </p:spPr>
        <p:txBody>
          <a:bodyPr>
            <a:normAutofit/>
          </a:bodyPr>
          <a:lstStyle/>
          <a:p>
            <a:r>
              <a:rPr lang="ru-RU" sz="1600" b="1" dirty="0" smtClean="0"/>
              <a:t>Кайнозой </a:t>
            </a:r>
            <a:r>
              <a:rPr lang="ru-RU" sz="1600" b="1" dirty="0"/>
              <a:t>(кайнозойская эра) — текущая эра геологической истории Земли. Началась ~66 миллионов лет </a:t>
            </a:r>
            <a:r>
              <a:rPr lang="ru-RU" sz="1600" b="1" dirty="0" smtClean="0"/>
              <a:t>назад </a:t>
            </a:r>
            <a:r>
              <a:rPr lang="ru-RU" sz="1600" b="1" dirty="0"/>
              <a:t>(эта граница проведена по массовому вымиранию видов в конце мелового периода) и продолжается до сих пор.</a:t>
            </a:r>
          </a:p>
        </p:txBody>
      </p:sp>
      <p:pic>
        <p:nvPicPr>
          <p:cNvPr id="7" name="Объект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24752" y="1110342"/>
            <a:ext cx="7474665" cy="5603966"/>
          </a:xfrm>
        </p:spPr>
      </p:pic>
      <p:cxnSp>
        <p:nvCxnSpPr>
          <p:cNvPr id="5" name="Прямая соединительная линия 4"/>
          <p:cNvCxnSpPr/>
          <p:nvPr/>
        </p:nvCxnSpPr>
        <p:spPr>
          <a:xfrm>
            <a:off x="444137" y="992778"/>
            <a:ext cx="795528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Стрелка вправо 7">
            <a:hlinkClick r:id="" action="ppaction://hlinkshowjump?jump=nextslide">
              <a:snd r:embed="rId3" name="click.wav"/>
            </a:hlinkClick>
          </p:cNvPr>
          <p:cNvSpPr/>
          <p:nvPr/>
        </p:nvSpPr>
        <p:spPr>
          <a:xfrm>
            <a:off x="8515350" y="6165668"/>
            <a:ext cx="600892" cy="4310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Стрелка вправо 5">
            <a:hlinkClick r:id="" action="ppaction://hlinkshowjump?jump=previousslide">
              <a:snd r:embed="rId3" name="click.wav"/>
            </a:hlinkClick>
          </p:cNvPr>
          <p:cNvSpPr/>
          <p:nvPr/>
        </p:nvSpPr>
        <p:spPr>
          <a:xfrm flipH="1">
            <a:off x="93072" y="6165668"/>
            <a:ext cx="600892" cy="4310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4547330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theme/theme1.xml><?xml version="1.0" encoding="utf-8"?>
<a:theme xmlns:a="http://schemas.openxmlformats.org/drawingml/2006/main" name="Тема Office">
  <a:themeElements>
    <a:clrScheme name="Тема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Тема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2790</TotalTime>
  <Words>595</Words>
  <Application>Microsoft Office PowerPoint</Application>
  <PresentationFormat>Экран (4:3)</PresentationFormat>
  <Paragraphs>12</Paragraphs>
  <Slides>10</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10</vt:i4>
      </vt:variant>
    </vt:vector>
  </HeadingPairs>
  <TitlesOfParts>
    <vt:vector size="15" baseType="lpstr">
      <vt:lpstr>Arial</vt:lpstr>
      <vt:lpstr>Arial Black</vt:lpstr>
      <vt:lpstr>Calibri</vt:lpstr>
      <vt:lpstr>Calibri Light</vt:lpstr>
      <vt:lpstr>Тема Office</vt:lpstr>
      <vt:lpstr>Геохронологическая шкала </vt:lpstr>
      <vt:lpstr>Катархе́й (греч. κατἀρχαῖος — «ниже древнейшего», также гадей (англ. Hadean), хэдий, азой, антезой, преархей, приской — геологический эон, интервал геологического времени, предшествовавший архею. Осадочные породы из катархея неизвестны, однако часть древней катархейской коры в виде основных и ультраосновных вулканических и интрузивных пород возрастом примерно 4,4 млрд лет была найдена в Канаде на восточном берегу Гудзонова залива.</vt:lpstr>
      <vt:lpstr>Архейский эон, архей (др.-греч. ἀρχαῖος — «древний») — один из четырёх эонов истории Земли, охватывающий время от 4,0 до 2,5 млрд лет назад. Самый древний этап жизни Земли начался по окончании Поздней тяжёлой бомбардировки около 3,8 млрд лет назад и продолжался до Кислородного события около 2,5 млрд лет назад. Архей охватывает период от первых сохранившихся цельных горных пород, уже имевших следы развитой прокариотической жизни в форме полноценных бактериальных матов, до возникновения эукариот.</vt:lpstr>
      <vt:lpstr>Палеопротерозо́й — геологическая эра, часть протерозоя, начавшаяся 2,5 миллиарда лет назад и окончившаяся 1,6 миллиарда лет назад. В это время происходит первая стабилизация континентов и появление эукариот. В начале палеопротерозоя произошло одно из самых сильных вымираний, произошедшее из-за фотосинтезирующих существ — кислородная катастрофа.</vt:lpstr>
      <vt:lpstr>Мезопротерозо́й — геологическая эра, часть протерозоя, начавшаяся 1,6 миллиарда лет назад и окончившаяся 1 миллиард лет назад. Континенты существовали и в палеопротерозое, но мы мало знаем о них. Континентальные массы мезопротерозоя более или менее те же самые, что и сегодня. Основными событиями этой эпохи являются формирование суперконтинента Родиния, распад суперконтинента Колумбия и эволюция полового размножения. Мезопротерозой разделён на три периода: Калимий, Эктазий и Стений.</vt:lpstr>
      <vt:lpstr>Неопротерозой (англ. Neoproterozoic Era, от др.-греч. νέος — «новый» + πρότερος «первый, старший» + ζωή «жизнь») — геологическая эра, последняя эра протерозоя, начавшаяся 1 млрд лет назад и завершившаяся 541 млн лет назад. С геологической точки зрения характеризуется распадом древнего суперконтинента Родиния как минимум на 8 фрагментов, в связи с чем прекращает существование древний суперокеан Мировия. Во время криогения наступило самое масштабное оледенение Земли — льды достигали экватора (Земля-снежок).</vt:lpstr>
      <vt:lpstr>Мезозо́й, или мезозо́йская эра, MZ (от др.-греч. μέσος «средний» + ζωή «жизнь») — геологическая эра, которая продолжалась от 251,902 ± 0,024 млн лет назад до 66,0 млн лет назад (всего около 186 млн лет). Впервые эту эру выделил британский геолог Джон Филлипс в 1841 году. Мезозой следовал за палеозоем и предшествовал кайнозою. Вместе эти три эры составляют фанерозойский эон. Мезозойская эра делится на три периода: триасовый, юрский и меловой.</vt:lpstr>
      <vt:lpstr>Палеозо́йская э́ра, палеозо́й, PZ (от греч. πᾰλαιός — древний, ζωή — жизнь) — геологическая эра в истории планеты Земля, известная как эра древней жизни. Первая эра фанерозойского эона. Следует за неопротерозойской эрой и предшествует мезозойской. Началась 541,0 ± 1,0 миллион лет назад и закончилась 251,902 ± 0,024 млн лет назад. Таким образом, она продолжалась около 289 млн лет. Делится на 6 периодов: кембрий, ордовик, силур, девон, карбон и пермь.</vt:lpstr>
      <vt:lpstr>Кайнозой (кайнозойская эра) — текущая эра геологической истории Земли. Началась ~66 миллионов лет назад (эта граница проведена по массовому вымиранию видов в конце мелового периода) и продолжается до сих пор.</vt:lpstr>
      <vt:lpstr>Конец урока</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user</cp:lastModifiedBy>
  <cp:revision>26</cp:revision>
  <dcterms:created xsi:type="dcterms:W3CDTF">2020-12-05T16:06:52Z</dcterms:created>
  <dcterms:modified xsi:type="dcterms:W3CDTF">2020-12-07T14:54:56Z</dcterms:modified>
</cp:coreProperties>
</file>